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748165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2D9B5-4157-7549-BDA6-EF6431FE7A74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152AF-6366-BC49-A15D-DAB91F7BDC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59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987AA-43E1-73D7-8A58-A30A807AA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368A774-274D-18A3-000B-AC1FE0829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2133DF0-3969-7F16-FF2E-0E8EE59E9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437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522A4C-98C9-9D4C-208A-0CFD23067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4EED3F-AF82-97FC-E089-99E51F80D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6E070D-8EB0-F079-4029-EF77B6F5F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91F67F-DDC8-FAEF-2FE7-09E789CE0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C857F2-34C4-C0AE-CC19-E557792B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01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1146E6-79A4-07C6-74BB-B58AC74D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78EF2A-F7E0-9B41-A909-80E235F37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B019B3-5FC9-55E1-E0FB-CE6317088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5B862F-AFC7-F7BF-0D55-9D325399D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74663C-D6C9-9C76-72A8-0994CD9BF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219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68CD78A-39C8-1448-04D8-565948173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8CB08C-8F83-9BCD-0B18-7783AEC96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3C7052-D136-D2CE-C7FE-4FEEE3438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E35EBF-C069-ADAE-D22F-C2640078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077BA6-95E8-B2A9-F646-68443ED06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69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FB626-5619-6FAA-9F58-2F8A52C1A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F04410-BC75-796E-F7A0-8E77FA6C7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282F57-389B-70CC-E599-6C2B9B56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9BF7D3-11D7-7DD3-1C06-7CC65473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7C094B-E2AA-7C76-DF27-D81D1F8E4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151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FC46B6-158C-7F46-50AC-786DDEE6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A84758-BC92-CA97-90E9-17F2AD86D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627976-FAF5-73B8-4968-3B182803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D1A61E-7284-0BC9-2DFC-03361DDA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F2C86B-B544-988B-904C-015F673E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27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98F669-8CB7-B53D-D92C-74753B22B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FAB2E2-7A06-CB3F-A1BD-685C6B930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0EFFE7-E905-EA3A-FD81-608D6F5E7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F42263-0FC6-A2DE-9F89-56E55910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DF970C-F0D2-3E16-2FE2-BF006F5D7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A4A5B8-7DBA-BF0A-C159-9D84426F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85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923C9A-BD6C-66B6-FB12-D8D13D0AF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EF3E95-69A3-7B2F-5C22-B765C4EB9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8434FA-146C-8F9D-EBE1-1C60A8DFD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B3047F1-76A1-8D3C-DEB9-EB7AF73078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5DBEAF6-76AF-AA21-8F4F-3C28923E0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13E4DCE-6E18-6761-F9F1-A8D337E53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0322CBB-CF90-4FC8-9809-F81C63BA8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AD938C-4A3A-A68C-751C-5AA9EDC6F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03BE3A-55E0-89A4-B72F-A579BF900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7E9A183-FB0D-AE8C-127E-E86C18D21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9C344D-F4EF-72BD-B9CB-A520E1602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A6E7BB-83FF-D5AE-CCC8-228EF520E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860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A77AEDE-4D78-58BB-6A20-F2B86382C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5FFEF3A-6957-5CC5-F482-A8DC56C07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80B636-35CB-7B65-2ACF-AB028352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79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E12C5A-D85D-0D65-A65B-0DD207B39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06E4AA-301E-0B0F-341C-B0E0FE7F4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CABF85-5665-0210-4955-79B765602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6ED62A-B866-9E3F-9E27-F229947BA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45DBF6-189B-EF7F-65FC-73C057A60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21FA59-27E2-E99F-B4D3-D1313F84D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953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98F3C-F077-4169-7DB4-A9553A705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0186A3-AFAA-F9E1-71E3-41FFC203BD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7ACD8F-4766-835B-EB48-B96787DA4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778CC3-3710-0815-E90A-917A7041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BE2889-8860-594C-D24F-1386E0A13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9FFF67-D4C4-8690-5D01-A8F2ABE75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13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C1EF35-0884-5892-04D7-A983A709B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AE8BD-3D12-2F88-6864-9AEC4D532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B9A36F-394C-874F-245D-2D6D2FF7A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652CCB-4981-CD45-94ED-C5402124564F}" type="datetimeFigureOut">
              <a:rPr lang="fr-FR" smtClean="0"/>
              <a:t>13/06/2025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E66D75-0EAC-0C8E-5C56-FA0B7FDE6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0272B9-5F63-7321-7594-9B6F45365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7EE67F-8120-BB46-9E40-4D491C90E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4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://www.allmea.com/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01B2-564D-E682-E5BD-03C7DD9AF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: Rounded Corners 20">
            <a:extLst>
              <a:ext uri="{FF2B5EF4-FFF2-40B4-BE49-F238E27FC236}">
                <a16:creationId xmlns:a16="http://schemas.microsoft.com/office/drawing/2014/main" id="{FC087F2C-172D-E2D1-0E78-0DAC6440A8BA}"/>
              </a:ext>
            </a:extLst>
          </p:cNvPr>
          <p:cNvSpPr>
            <a:spLocks/>
          </p:cNvSpPr>
          <p:nvPr/>
        </p:nvSpPr>
        <p:spPr>
          <a:xfrm>
            <a:off x="572674" y="4741850"/>
            <a:ext cx="7446614" cy="1713936"/>
          </a:xfrm>
          <a:prstGeom prst="roundRect">
            <a:avLst>
              <a:gd name="adj" fmla="val 0"/>
            </a:avLst>
          </a:prstGeom>
          <a:solidFill>
            <a:schemeClr val="accent2">
              <a:alpha val="16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Mont Heavy DEMO" panose="00000A00000000000000"/>
              </a:rPr>
              <a:t>    Exemples de livrables produits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97A3C4-C220-13A9-B5C3-07AEB03F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675" y="332193"/>
            <a:ext cx="5360534" cy="741466"/>
          </a:xfrm>
        </p:spPr>
        <p:txBody>
          <a:bodyPr>
            <a:noAutofit/>
          </a:bodyPr>
          <a:lstStyle/>
          <a:p>
            <a:pPr marL="16933" defTabSz="609585">
              <a:buClr>
                <a:srgbClr val="000000"/>
              </a:buClr>
              <a:buSzPts val="1200"/>
              <a:defRPr/>
            </a:pPr>
            <a:r>
              <a:rPr lang="fr-FR" sz="1600" b="1" dirty="0">
                <a:solidFill>
                  <a:schemeClr val="bg2">
                    <a:lumMod val="10000"/>
                  </a:schemeClr>
                </a:solidFill>
                <a:sym typeface="Arial"/>
              </a:rPr>
              <a:t>Mise en place d’un nouveau pôle Administration des Ventes pour la Direction e-commerce non alimentaire d’un acteur de la grande distribution</a:t>
            </a:r>
          </a:p>
        </p:txBody>
      </p:sp>
      <p:sp>
        <p:nvSpPr>
          <p:cNvPr id="3" name="Espace réservé du pied de page 104">
            <a:extLst>
              <a:ext uri="{FF2B5EF4-FFF2-40B4-BE49-F238E27FC236}">
                <a16:creationId xmlns:a16="http://schemas.microsoft.com/office/drawing/2014/main" id="{B4D21CDB-495D-6321-229A-20627B66AAEA}"/>
              </a:ext>
            </a:extLst>
          </p:cNvPr>
          <p:cNvSpPr txBox="1">
            <a:spLocks/>
          </p:cNvSpPr>
          <p:nvPr/>
        </p:nvSpPr>
        <p:spPr>
          <a:xfrm>
            <a:off x="207264" y="6343245"/>
            <a:ext cx="4114800" cy="365125"/>
          </a:xfrm>
          <a:prstGeom prst="rect">
            <a:avLst/>
          </a:prstGeom>
        </p:spPr>
        <p:txBody>
          <a:bodyPr anchor="b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>
                <a:solidFill>
                  <a:schemeClr val="tx1">
                    <a:tint val="82000"/>
                  </a:schemeClr>
                </a:solidFill>
                <a:latin typeface="Mont Heavy DEMO" panose="00000A00000000000000"/>
              </a:rPr>
              <a:t>REX - Grande Distribution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A365A1-BF56-1886-EB13-D92EE02CEB1D}"/>
              </a:ext>
            </a:extLst>
          </p:cNvPr>
          <p:cNvSpPr/>
          <p:nvPr/>
        </p:nvSpPr>
        <p:spPr>
          <a:xfrm>
            <a:off x="8373034" y="0"/>
            <a:ext cx="3818965" cy="686136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sng" strike="noStrike" kern="0" cap="none" spc="0" normalizeH="0" baseline="0" noProof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14" name="Rectangle: Rounded Corners 20">
            <a:extLst>
              <a:ext uri="{FF2B5EF4-FFF2-40B4-BE49-F238E27FC236}">
                <a16:creationId xmlns:a16="http://schemas.microsoft.com/office/drawing/2014/main" id="{C0B6EA31-52FC-844C-D3CB-2F5578D47581}"/>
              </a:ext>
            </a:extLst>
          </p:cNvPr>
          <p:cNvSpPr>
            <a:spLocks/>
          </p:cNvSpPr>
          <p:nvPr/>
        </p:nvSpPr>
        <p:spPr>
          <a:xfrm>
            <a:off x="572675" y="1523135"/>
            <a:ext cx="1658462" cy="195937"/>
          </a:xfrm>
          <a:prstGeom prst="round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kern="0">
                <a:solidFill>
                  <a:srgbClr val="FFFFFF"/>
                </a:solidFill>
                <a:latin typeface="Mont Heavy DEMO" panose="00000A00000000000000"/>
              </a:rPr>
              <a:t>E-Commerce</a:t>
            </a:r>
            <a:endParaRPr kumimoji="0" lang="fr-FR" sz="90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24" name="Rectangle: Rounded Corners 20">
            <a:extLst>
              <a:ext uri="{FF2B5EF4-FFF2-40B4-BE49-F238E27FC236}">
                <a16:creationId xmlns:a16="http://schemas.microsoft.com/office/drawing/2014/main" id="{CB07E350-8522-70BA-C319-F507EFB86B07}"/>
              </a:ext>
            </a:extLst>
          </p:cNvPr>
          <p:cNvSpPr>
            <a:spLocks/>
          </p:cNvSpPr>
          <p:nvPr/>
        </p:nvSpPr>
        <p:spPr>
          <a:xfrm>
            <a:off x="2359520" y="1523135"/>
            <a:ext cx="1658462" cy="195937"/>
          </a:xfrm>
          <a:prstGeom prst="round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 Heavy DEMO" panose="00000A00000000000000"/>
              </a:rPr>
              <a:t>Organisation </a:t>
            </a:r>
          </a:p>
        </p:txBody>
      </p:sp>
      <p:sp>
        <p:nvSpPr>
          <p:cNvPr id="26" name="Rectangle: Rounded Corners 20">
            <a:extLst>
              <a:ext uri="{FF2B5EF4-FFF2-40B4-BE49-F238E27FC236}">
                <a16:creationId xmlns:a16="http://schemas.microsoft.com/office/drawing/2014/main" id="{A74B9AB5-E6B3-0B19-148B-D1BB6CBE0758}"/>
              </a:ext>
            </a:extLst>
          </p:cNvPr>
          <p:cNvSpPr>
            <a:spLocks/>
          </p:cNvSpPr>
          <p:nvPr/>
        </p:nvSpPr>
        <p:spPr>
          <a:xfrm>
            <a:off x="4146365" y="1523135"/>
            <a:ext cx="1658462" cy="195937"/>
          </a:xfrm>
          <a:prstGeom prst="round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kern="0">
                <a:solidFill>
                  <a:srgbClr val="FFFFFF"/>
                </a:solidFill>
                <a:latin typeface="Mont Heavy DEMO" panose="00000A00000000000000"/>
              </a:rPr>
              <a:t>Gestion de projet </a:t>
            </a:r>
            <a:endParaRPr kumimoji="0" lang="fr-FR" sz="90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27" name="Rectangle: Rounded Corners 20">
            <a:extLst>
              <a:ext uri="{FF2B5EF4-FFF2-40B4-BE49-F238E27FC236}">
                <a16:creationId xmlns:a16="http://schemas.microsoft.com/office/drawing/2014/main" id="{05D93B19-DF4F-F1CB-069C-A5904CCBAD0A}"/>
              </a:ext>
            </a:extLst>
          </p:cNvPr>
          <p:cNvSpPr>
            <a:spLocks/>
          </p:cNvSpPr>
          <p:nvPr/>
        </p:nvSpPr>
        <p:spPr>
          <a:xfrm>
            <a:off x="932688" y="1849876"/>
            <a:ext cx="7086600" cy="1048772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t" anchorCtr="0"/>
          <a:lstStyle/>
          <a:p>
            <a:pPr marL="171450" indent="-171450" algn="just" defTabSz="1219170">
              <a:spcBef>
                <a:spcPts val="900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fr-FR" sz="1050" kern="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</a:rPr>
              <a:t>La Direction e-commerce non-alimentaire fait face à plusieurs remboursements non justifiés suite à des réclamations clients, à de nombreux cas de fraude et à des litiges non remboursés.  </a:t>
            </a:r>
          </a:p>
          <a:p>
            <a:pPr marL="171450" indent="-171450" algn="just" defTabSz="1219170">
              <a:spcBef>
                <a:spcPts val="900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fr-FR" sz="1050" kern="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</a:rPr>
              <a:t>Afin d’éviter une dégradation de la marge et garantir une meilleure satisfaction client, un nouveau pôle a été mis en place dédié aux commandes à plus de 300€ représentant plus de 60% du chiffre d’affaires  </a:t>
            </a:r>
          </a:p>
        </p:txBody>
      </p:sp>
      <p:sp>
        <p:nvSpPr>
          <p:cNvPr id="28" name="Rectangle: Rounded Corners 20">
            <a:extLst>
              <a:ext uri="{FF2B5EF4-FFF2-40B4-BE49-F238E27FC236}">
                <a16:creationId xmlns:a16="http://schemas.microsoft.com/office/drawing/2014/main" id="{E2D2A0CE-4079-3352-D416-61298AFFD76F}"/>
              </a:ext>
            </a:extLst>
          </p:cNvPr>
          <p:cNvSpPr>
            <a:spLocks/>
          </p:cNvSpPr>
          <p:nvPr/>
        </p:nvSpPr>
        <p:spPr>
          <a:xfrm>
            <a:off x="572675" y="1252089"/>
            <a:ext cx="1658462" cy="195937"/>
          </a:xfrm>
          <a:prstGeom prst="roundRect">
            <a:avLst/>
          </a:prstGeom>
          <a:solidFill>
            <a:schemeClr val="bg2">
              <a:lumMod val="10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kern="0" dirty="0">
                <a:solidFill>
                  <a:schemeClr val="bg1"/>
                </a:solidFill>
                <a:latin typeface="Mont Heavy DEMO" panose="00000A00000000000000"/>
              </a:rPr>
              <a:t>GRANDE DISTRIBUTION </a:t>
            </a:r>
            <a:endParaRPr kumimoji="0" lang="fr-FR" sz="9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29" name="Rectangle: Rounded Corners 20">
            <a:extLst>
              <a:ext uri="{FF2B5EF4-FFF2-40B4-BE49-F238E27FC236}">
                <a16:creationId xmlns:a16="http://schemas.microsoft.com/office/drawing/2014/main" id="{31E85380-5955-4ABC-93D4-26B037B7EF2F}"/>
              </a:ext>
            </a:extLst>
          </p:cNvPr>
          <p:cNvSpPr>
            <a:spLocks/>
          </p:cNvSpPr>
          <p:nvPr/>
        </p:nvSpPr>
        <p:spPr>
          <a:xfrm>
            <a:off x="572674" y="3108226"/>
            <a:ext cx="7446614" cy="15210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</a:ln>
          <a:effectLst/>
        </p:spPr>
        <p:txBody>
          <a:bodyPr lIns="72000" tIns="72000" rIns="72000" bIns="7200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i="0" u="none" strike="noStrike" kern="0" cap="none" spc="0" normalizeH="0" baseline="0" noProof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43" name="Rectangle: Rounded Corners 20">
            <a:extLst>
              <a:ext uri="{FF2B5EF4-FFF2-40B4-BE49-F238E27FC236}">
                <a16:creationId xmlns:a16="http://schemas.microsoft.com/office/drawing/2014/main" id="{DD7501AA-1458-EC7D-EA98-91FE8D561BD4}"/>
              </a:ext>
            </a:extLst>
          </p:cNvPr>
          <p:cNvSpPr>
            <a:spLocks/>
          </p:cNvSpPr>
          <p:nvPr/>
        </p:nvSpPr>
        <p:spPr>
          <a:xfrm>
            <a:off x="5992443" y="850239"/>
            <a:ext cx="2086079" cy="866424"/>
          </a:xfrm>
          <a:prstGeom prst="roundRect">
            <a:avLst>
              <a:gd name="adj" fmla="val 0"/>
            </a:avLst>
          </a:prstGeom>
          <a:solidFill>
            <a:schemeClr val="bg1">
              <a:alpha val="26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b="1" kern="0">
                <a:solidFill>
                  <a:schemeClr val="tx2"/>
                </a:solidFill>
                <a:latin typeface="Mont Heavy DEMO" panose="00000A00000000000000"/>
              </a:rPr>
              <a:t>Interlocuteurs client clés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900" kern="0">
                <a:solidFill>
                  <a:schemeClr val="tx2"/>
                </a:solidFill>
                <a:latin typeface="Mont Heavy DEMO" panose="00000A00000000000000"/>
              </a:rPr>
              <a:t>Responsable E-logistique</a:t>
            </a:r>
            <a:endParaRPr kumimoji="0" lang="fr-FR" sz="90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Mont Heavy DEMO" panose="00000A00000000000000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900" kern="0">
                <a:solidFill>
                  <a:schemeClr val="tx2"/>
                </a:solidFill>
                <a:latin typeface="Mont Heavy DEMO" panose="00000A00000000000000"/>
              </a:rPr>
              <a:t>Responsable Service Client </a:t>
            </a: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4D394A9A-1131-CA24-4387-7ACCE545B754}"/>
              </a:ext>
            </a:extLst>
          </p:cNvPr>
          <p:cNvCxnSpPr>
            <a:cxnSpLocks/>
          </p:cNvCxnSpPr>
          <p:nvPr/>
        </p:nvCxnSpPr>
        <p:spPr>
          <a:xfrm>
            <a:off x="572674" y="4741850"/>
            <a:ext cx="7446614" cy="0"/>
          </a:xfrm>
          <a:prstGeom prst="line">
            <a:avLst/>
          </a:prstGeom>
          <a:ln w="31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: Rounded Corners 20">
            <a:extLst>
              <a:ext uri="{FF2B5EF4-FFF2-40B4-BE49-F238E27FC236}">
                <a16:creationId xmlns:a16="http://schemas.microsoft.com/office/drawing/2014/main" id="{9C81234A-FD79-990E-1C24-B3BCDD454B53}"/>
              </a:ext>
            </a:extLst>
          </p:cNvPr>
          <p:cNvSpPr>
            <a:spLocks/>
          </p:cNvSpPr>
          <p:nvPr/>
        </p:nvSpPr>
        <p:spPr>
          <a:xfrm>
            <a:off x="572674" y="1849876"/>
            <a:ext cx="360014" cy="1048772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 Heavy DEMO" panose="00000A00000000000000"/>
              </a:rPr>
              <a:t>C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>
                <a:solidFill>
                  <a:schemeClr val="bg1"/>
                </a:solidFill>
                <a:latin typeface="Mont Heavy DEMO" panose="00000A00000000000000"/>
              </a:rPr>
              <a:t>O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 Heavy DEMO" panose="00000A00000000000000"/>
              </a:rPr>
              <a:t>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>
                <a:solidFill>
                  <a:schemeClr val="bg1"/>
                </a:solidFill>
                <a:latin typeface="Mont Heavy DEMO" panose="00000A00000000000000"/>
              </a:rPr>
              <a:t>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 Heavy DEMO" panose="00000A00000000000000"/>
              </a:rPr>
              <a:t>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>
                <a:solidFill>
                  <a:schemeClr val="bg1"/>
                </a:solidFill>
                <a:latin typeface="Mont Heavy DEMO" panose="00000A00000000000000"/>
              </a:rPr>
              <a:t>X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1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 Heavy DEMO" panose="00000A00000000000000"/>
              </a:rPr>
              <a:t>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1" kern="0">
                <a:solidFill>
                  <a:schemeClr val="bg1"/>
                </a:solidFill>
                <a:latin typeface="Mont Heavy DEMO" panose="00000A00000000000000"/>
              </a:rPr>
              <a:t>E</a:t>
            </a:r>
            <a:endParaRPr kumimoji="0" lang="fr-FR" sz="800" b="1" i="0" u="none" strike="noStrike" kern="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8B808-98EF-AD6B-131A-0C67D6D6580C}"/>
              </a:ext>
            </a:extLst>
          </p:cNvPr>
          <p:cNvSpPr txBox="1"/>
          <p:nvPr/>
        </p:nvSpPr>
        <p:spPr>
          <a:xfrm>
            <a:off x="8373034" y="229974"/>
            <a:ext cx="38189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 Heavy DEMO" panose="00000A00000000000000"/>
              </a:rPr>
              <a:t>RÉALISATIONS MARQUANTES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ont Heavy DEMO" panose="00000A00000000000000"/>
              </a:rPr>
              <a:t>&amp; RÉSULTATS OBTENUS 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BB5245FD-5A2B-9D59-BC0F-64160D0FEA51}"/>
              </a:ext>
            </a:extLst>
          </p:cNvPr>
          <p:cNvCxnSpPr>
            <a:cxnSpLocks/>
          </p:cNvCxnSpPr>
          <p:nvPr/>
        </p:nvCxnSpPr>
        <p:spPr>
          <a:xfrm>
            <a:off x="5933209" y="850239"/>
            <a:ext cx="2086079" cy="0"/>
          </a:xfrm>
          <a:prstGeom prst="line">
            <a:avLst/>
          </a:prstGeom>
          <a:ln w="31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9B177275-3FAD-1BFE-5BC0-0C730F6294E2}"/>
              </a:ext>
            </a:extLst>
          </p:cNvPr>
          <p:cNvCxnSpPr>
            <a:cxnSpLocks/>
          </p:cNvCxnSpPr>
          <p:nvPr/>
        </p:nvCxnSpPr>
        <p:spPr>
          <a:xfrm>
            <a:off x="5933209" y="1716665"/>
            <a:ext cx="2086079" cy="0"/>
          </a:xfrm>
          <a:prstGeom prst="line">
            <a:avLst/>
          </a:prstGeom>
          <a:ln w="3175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20">
            <a:extLst>
              <a:ext uri="{FF2B5EF4-FFF2-40B4-BE49-F238E27FC236}">
                <a16:creationId xmlns:a16="http://schemas.microsoft.com/office/drawing/2014/main" id="{391ED792-5260-3937-1F58-73080C22DACD}"/>
              </a:ext>
            </a:extLst>
          </p:cNvPr>
          <p:cNvSpPr>
            <a:spLocks/>
          </p:cNvSpPr>
          <p:nvPr/>
        </p:nvSpPr>
        <p:spPr>
          <a:xfrm>
            <a:off x="752681" y="3193802"/>
            <a:ext cx="7103362" cy="1349930"/>
          </a:xfrm>
          <a:prstGeom prst="roundRect">
            <a:avLst>
              <a:gd name="adj" fmla="val 0"/>
            </a:avLst>
          </a:prstGeom>
          <a:solidFill>
            <a:schemeClr val="bg1">
              <a:alpha val="26000"/>
            </a:schemeClr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t" anchorCtr="0"/>
          <a:lstStyle/>
          <a:p>
            <a:pPr marL="171450" indent="-171450">
              <a:spcBef>
                <a:spcPts val="600"/>
              </a:spcBef>
              <a:buBlip>
                <a:blip r:embed="rId3"/>
              </a:buBlip>
              <a:defRPr/>
            </a:pPr>
            <a:r>
              <a:rPr lang="fr-FR" sz="105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</a:rPr>
              <a:t>Adaptation des processus </a:t>
            </a:r>
            <a:r>
              <a:rPr lang="fr-FR" sz="105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  <a:sym typeface="Times New Roman"/>
              </a:rPr>
              <a:t>d’ouvertures d’enquête, de remboursement et des retours, formalisation de ces processus pour l’ADV</a:t>
            </a:r>
          </a:p>
          <a:p>
            <a:pPr marL="171450" indent="-171450">
              <a:spcBef>
                <a:spcPts val="600"/>
              </a:spcBef>
              <a:buBlip>
                <a:blip r:embed="rId3"/>
              </a:buBlip>
              <a:defRPr/>
            </a:pPr>
            <a:r>
              <a:rPr lang="fr-FR" sz="105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</a:rPr>
              <a:t>Identification des évolutions sur outils </a:t>
            </a:r>
            <a:r>
              <a:rPr lang="fr-FR" sz="105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  <a:sym typeface="Times New Roman"/>
              </a:rPr>
              <a:t>et formalisation (nouvelles fonctionnalités, interconnexion outils, création de rôles et droits dans Zendesk, Jira, le back-office LEN et Revers.io)</a:t>
            </a:r>
          </a:p>
          <a:p>
            <a:pPr marL="171450" indent="-171450">
              <a:spcBef>
                <a:spcPts val="600"/>
              </a:spcBef>
              <a:buBlip>
                <a:blip r:embed="rId3"/>
              </a:buBlip>
              <a:defRPr/>
            </a:pPr>
            <a:r>
              <a:rPr lang="fr-FR" sz="105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  <a:sym typeface="Times New Roman"/>
              </a:rPr>
              <a:t>Identification des KPIS à mesurer pour le pôle et formalisation d’un dashboard </a:t>
            </a:r>
          </a:p>
          <a:p>
            <a:pPr marL="171450" indent="-171450">
              <a:spcBef>
                <a:spcPts val="600"/>
              </a:spcBef>
              <a:buBlip>
                <a:blip r:embed="rId3"/>
              </a:buBlip>
              <a:defRPr/>
            </a:pPr>
            <a:r>
              <a:rPr lang="fr-FR" sz="1050">
                <a:solidFill>
                  <a:srgbClr val="000000"/>
                </a:solidFill>
                <a:latin typeface="Mont Heavy DEMO" panose="00000A00000000000000"/>
                <a:ea typeface="Calibri"/>
                <a:cs typeface="Calibri"/>
                <a:sym typeface="Times New Roman"/>
              </a:rPr>
              <a:t>Formation de la nouvelle équipe</a:t>
            </a:r>
          </a:p>
          <a:p>
            <a:pPr marL="171450" indent="-171450">
              <a:spcBef>
                <a:spcPts val="600"/>
              </a:spcBef>
              <a:buBlip>
                <a:blip r:embed="rId3"/>
              </a:buBlip>
              <a:defRPr/>
            </a:pPr>
            <a:endParaRPr lang="fr-FR" sz="900">
              <a:solidFill>
                <a:srgbClr val="000000"/>
              </a:solidFill>
              <a:latin typeface="Mont Heavy DEMO" panose="00000A00000000000000"/>
              <a:ea typeface="Calibri"/>
              <a:cs typeface="Calibri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900" kern="0">
              <a:solidFill>
                <a:schemeClr val="bg2">
                  <a:lumMod val="10000"/>
                </a:schemeClr>
              </a:solidFill>
              <a:latin typeface="Mont Heavy DEMO" panose="00000A00000000000000"/>
            </a:endParaRP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49AF83B5-EDEC-102F-1B6B-A42C1467DE57}"/>
              </a:ext>
            </a:extLst>
          </p:cNvPr>
          <p:cNvSpPr txBox="1"/>
          <p:nvPr/>
        </p:nvSpPr>
        <p:spPr>
          <a:xfrm>
            <a:off x="601682" y="4963696"/>
            <a:ext cx="175783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Mont Heavy DEMO" panose="00000A00000000000000"/>
              </a:rPr>
              <a:t>[L1] </a:t>
            </a:r>
            <a:r>
              <a:rPr lang="fr-FR" sz="900" b="1" kern="0">
                <a:solidFill>
                  <a:srgbClr val="44546A"/>
                </a:solidFill>
                <a:latin typeface="Mont Heavy DEMO" panose="00000A00000000000000"/>
              </a:rPr>
              <a:t>Guide d’</a:t>
            </a:r>
            <a:r>
              <a:rPr lang="fr-FR" sz="900" b="1" kern="0" err="1">
                <a:solidFill>
                  <a:srgbClr val="44546A"/>
                </a:solidFill>
                <a:latin typeface="Mont Heavy DEMO" panose="00000A00000000000000"/>
              </a:rPr>
              <a:t>onboarding</a:t>
            </a:r>
            <a:r>
              <a:rPr lang="fr-FR" sz="900" b="1" kern="0">
                <a:solidFill>
                  <a:srgbClr val="44546A"/>
                </a:solidFill>
                <a:latin typeface="Mont Heavy DEMO" panose="00000A00000000000000"/>
              </a:rPr>
              <a:t> </a:t>
            </a:r>
            <a:endParaRPr kumimoji="0" lang="fr-FR" sz="900" b="1" i="0" u="none" strike="noStrike" kern="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Mont Heavy DEMO" panose="00000A00000000000000"/>
            </a:endParaRP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A7497797-B96F-514E-2DD4-4C7E23C61D2E}"/>
              </a:ext>
            </a:extLst>
          </p:cNvPr>
          <p:cNvSpPr txBox="1"/>
          <p:nvPr/>
        </p:nvSpPr>
        <p:spPr>
          <a:xfrm>
            <a:off x="5267216" y="4978876"/>
            <a:ext cx="2952753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i="0" u="none" strike="noStrike" kern="0" cap="none" spc="0" normalizeH="0" baseline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Mont Heavy DEMO" panose="00000A00000000000000"/>
              </a:defRPr>
            </a:lvl1pPr>
          </a:lstStyle>
          <a:p>
            <a:r>
              <a:rPr lang="fr-FR" b="1"/>
              <a:t>[L3] </a:t>
            </a:r>
            <a:r>
              <a:rPr lang="fr-FR" b="1" err="1"/>
              <a:t>Mockup</a:t>
            </a:r>
            <a:r>
              <a:rPr lang="fr-FR" b="1"/>
              <a:t> Dashboard </a:t>
            </a:r>
          </a:p>
        </p:txBody>
      </p:sp>
      <p:sp>
        <p:nvSpPr>
          <p:cNvPr id="84" name="ZoneTexte 83">
            <a:extLst>
              <a:ext uri="{FF2B5EF4-FFF2-40B4-BE49-F238E27FC236}">
                <a16:creationId xmlns:a16="http://schemas.microsoft.com/office/drawing/2014/main" id="{ABC27B07-7022-7896-7E8E-74B5F76ABDBB}"/>
              </a:ext>
            </a:extLst>
          </p:cNvPr>
          <p:cNvSpPr txBox="1"/>
          <p:nvPr/>
        </p:nvSpPr>
        <p:spPr>
          <a:xfrm>
            <a:off x="2965698" y="4963696"/>
            <a:ext cx="218530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i="0" u="none" strike="noStrike" kern="0" cap="none" spc="0" normalizeH="0" baseline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Mont Heavy DEMO" panose="00000A00000000000000"/>
              </a:defRPr>
            </a:lvl1pPr>
          </a:lstStyle>
          <a:p>
            <a:r>
              <a:rPr lang="fr-FR" b="1"/>
              <a:t>[L2]  Processus de remboursement  </a:t>
            </a:r>
          </a:p>
        </p:txBody>
      </p: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0A7ACDF1-9A09-A3BB-C769-6946D13F99FF}"/>
              </a:ext>
            </a:extLst>
          </p:cNvPr>
          <p:cNvCxnSpPr>
            <a:cxnSpLocks/>
          </p:cNvCxnSpPr>
          <p:nvPr/>
        </p:nvCxnSpPr>
        <p:spPr>
          <a:xfrm>
            <a:off x="8698516" y="850239"/>
            <a:ext cx="316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e 7">
            <a:extLst>
              <a:ext uri="{FF2B5EF4-FFF2-40B4-BE49-F238E27FC236}">
                <a16:creationId xmlns:a16="http://schemas.microsoft.com/office/drawing/2014/main" id="{F83C5D9A-9518-156F-0FAB-D2A26471CFC1}"/>
              </a:ext>
            </a:extLst>
          </p:cNvPr>
          <p:cNvGrpSpPr/>
          <p:nvPr/>
        </p:nvGrpSpPr>
        <p:grpSpPr>
          <a:xfrm>
            <a:off x="8891139" y="888537"/>
            <a:ext cx="2782754" cy="1470450"/>
            <a:chOff x="8872034" y="690131"/>
            <a:chExt cx="2782754" cy="1470450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54E139E1-1E5E-4D0F-6977-B41470D8822E}"/>
                </a:ext>
              </a:extLst>
            </p:cNvPr>
            <p:cNvSpPr txBox="1"/>
            <p:nvPr/>
          </p:nvSpPr>
          <p:spPr>
            <a:xfrm>
              <a:off x="9146741" y="690131"/>
              <a:ext cx="1765444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1" algn="ctr"/>
              <a:r>
                <a:rPr lang="fr-FR" sz="5400">
                  <a:solidFill>
                    <a:schemeClr val="accent5"/>
                  </a:solidFill>
                  <a:latin typeface="Mont Heavy DEMO" panose="00000A00000000000000"/>
                </a:rPr>
                <a:t>19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49096BB0-B061-FF40-524F-6DB330066D5C}"/>
                </a:ext>
              </a:extLst>
            </p:cNvPr>
            <p:cNvSpPr txBox="1"/>
            <p:nvPr/>
          </p:nvSpPr>
          <p:spPr>
            <a:xfrm>
              <a:off x="8872034" y="1514250"/>
              <a:ext cx="278275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fr-FR" sz="1100" b="1">
                  <a:solidFill>
                    <a:schemeClr val="bg1"/>
                  </a:solidFill>
                  <a:latin typeface="Mont Heavy DEMO" panose="00000A00000000000000"/>
                </a:rPr>
                <a:t>Processus formalisés </a:t>
              </a:r>
            </a:p>
            <a:p>
              <a:pPr algn="ctr">
                <a:spcBef>
                  <a:spcPts val="600"/>
                </a:spcBef>
              </a:pPr>
              <a:r>
                <a:rPr lang="fr-FR" sz="1000">
                  <a:solidFill>
                    <a:prstClr val="white"/>
                  </a:solidFill>
                  <a:latin typeface="Mont Heavy DEMO" panose="00000A00000000000000"/>
                </a:rPr>
                <a:t>Entre l’ADV et le Service client pour procéder ou non à des remboursements </a:t>
              </a:r>
              <a:endParaRPr lang="fr-FR" sz="1100">
                <a:solidFill>
                  <a:schemeClr val="bg1"/>
                </a:solidFill>
                <a:latin typeface="Mont Heavy DEMO" panose="00000A00000000000000"/>
              </a:endParaRP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2BA36E9B-1E65-47D5-A771-5507DAACBEE0}"/>
              </a:ext>
            </a:extLst>
          </p:cNvPr>
          <p:cNvGrpSpPr/>
          <p:nvPr/>
        </p:nvGrpSpPr>
        <p:grpSpPr>
          <a:xfrm>
            <a:off x="8891139" y="4784991"/>
            <a:ext cx="2782754" cy="1577976"/>
            <a:chOff x="9154328" y="4826283"/>
            <a:chExt cx="2368875" cy="1577976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85C30F62-9171-97E1-3EB5-0B926A6CA878}"/>
                </a:ext>
              </a:extLst>
            </p:cNvPr>
            <p:cNvSpPr txBox="1"/>
            <p:nvPr/>
          </p:nvSpPr>
          <p:spPr>
            <a:xfrm>
              <a:off x="9552957" y="4826283"/>
              <a:ext cx="1571617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400" b="0" i="0" u="none" strike="noStrike" kern="1200" cap="none" spc="0" normalizeH="0" baseline="0" noProof="0">
                  <a:ln>
                    <a:noFill/>
                  </a:ln>
                  <a:solidFill>
                    <a:srgbClr val="01A49E"/>
                  </a:solidFill>
                  <a:effectLst/>
                  <a:uLnTx/>
                  <a:uFillTx/>
                  <a:latin typeface="Mont Heavy DEMO" panose="00000A00000000000000"/>
                  <a:ea typeface="+mn-ea"/>
                  <a:cs typeface="+mn-cs"/>
                </a:rPr>
                <a:t>100%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9D41FD04-C125-07F7-C357-11E421768ABC}"/>
                </a:ext>
              </a:extLst>
            </p:cNvPr>
            <p:cNvSpPr txBox="1"/>
            <p:nvPr/>
          </p:nvSpPr>
          <p:spPr>
            <a:xfrm>
              <a:off x="9154328" y="5604040"/>
              <a:ext cx="2368875" cy="8002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100" b="1">
                  <a:solidFill>
                    <a:prstClr val="white"/>
                  </a:solidFill>
                  <a:latin typeface="Mont Heavy DEMO" panose="00000A00000000000000"/>
                </a:rPr>
                <a:t>De taux de satisfaction</a:t>
              </a:r>
              <a:r>
                <a:rPr kumimoji="0" lang="fr-FR" sz="11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 Heavy DEMO" panose="00000A00000000000000"/>
                  <a:ea typeface="+mn-ea"/>
                  <a:cs typeface="+mn-cs"/>
                </a:rPr>
                <a:t> et de confiance </a:t>
              </a:r>
              <a:endPara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 Heavy DEMO" panose="00000A00000000000000"/>
                <a:ea typeface="+mn-ea"/>
                <a:cs typeface="+mn-cs"/>
              </a:endParaRPr>
            </a:p>
            <a:p>
              <a:pPr algn="ctr">
                <a:spcBef>
                  <a:spcPts val="600"/>
                </a:spcBef>
                <a:defRPr/>
              </a:pPr>
              <a:r>
                <a:rPr kumimoji="0" lang="fr-FR" sz="10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 Heavy DEMO" panose="00000A00000000000000"/>
                  <a:ea typeface="+mn-ea"/>
                  <a:cs typeface="+mn-cs"/>
                </a:rPr>
                <a:t> Les nouveaux arrivants ont été satisfait</a:t>
              </a:r>
              <a:r>
                <a:rPr lang="fr-FR" sz="1000">
                  <a:solidFill>
                    <a:prstClr val="white"/>
                  </a:solidFill>
                  <a:latin typeface="Mont Heavy DEMO" panose="00000A00000000000000"/>
                </a:rPr>
                <a:t>s de la semaine de formation et sont confiants pour la suite</a:t>
              </a:r>
              <a:endParaRPr kumimoji="0" lang="fr-FR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 Heavy DEMO" panose="00000A00000000000000"/>
                <a:ea typeface="+mn-ea"/>
                <a:cs typeface="+mn-cs"/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F85C59E-18E9-C604-BF75-18D026C4D0CF}"/>
              </a:ext>
            </a:extLst>
          </p:cNvPr>
          <p:cNvGrpSpPr/>
          <p:nvPr/>
        </p:nvGrpSpPr>
        <p:grpSpPr>
          <a:xfrm>
            <a:off x="8890025" y="2886103"/>
            <a:ext cx="2784983" cy="1333942"/>
            <a:chOff x="8914628" y="2728595"/>
            <a:chExt cx="2784983" cy="1333942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37385BA3-91BB-330B-CBBA-59CD95B45930}"/>
                </a:ext>
              </a:extLst>
            </p:cNvPr>
            <p:cNvSpPr txBox="1"/>
            <p:nvPr/>
          </p:nvSpPr>
          <p:spPr>
            <a:xfrm>
              <a:off x="9342650" y="2728595"/>
              <a:ext cx="192893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fr-FR" sz="5400">
                  <a:solidFill>
                    <a:schemeClr val="accent2"/>
                  </a:solidFill>
                  <a:latin typeface="Mont Heavy DEMO" panose="00000A00000000000000"/>
                </a:rPr>
                <a:t>3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4D99B43-4E5B-37AF-B36E-DE7B2271A0FD}"/>
                </a:ext>
              </a:extLst>
            </p:cNvPr>
            <p:cNvSpPr txBox="1"/>
            <p:nvPr/>
          </p:nvSpPr>
          <p:spPr>
            <a:xfrm>
              <a:off x="8914628" y="3539317"/>
              <a:ext cx="278498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 Heavy DEMO" panose="00000A00000000000000"/>
                  <a:ea typeface="+mn-ea"/>
                  <a:cs typeface="+mn-cs"/>
                </a:rPr>
                <a:t>Modes opératoires effectués</a:t>
              </a:r>
              <a:endParaRPr lang="fr-FR" sz="1100" b="1">
                <a:solidFill>
                  <a:prstClr val="white"/>
                </a:solidFill>
                <a:latin typeface="Mont Heavy DEMO" panose="00000A0000000000000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 Heavy DEMO" panose="00000A00000000000000"/>
                  <a:ea typeface="+mn-ea"/>
                  <a:cs typeface="+mn-cs"/>
                </a:rPr>
                <a:t> </a:t>
              </a:r>
              <a:r>
                <a:rPr lang="fr-FR" sz="1000">
                  <a:solidFill>
                    <a:prstClr val="white"/>
                  </a:solidFill>
                  <a:latin typeface="Mont Heavy DEMO" panose="00000A00000000000000"/>
                </a:rPr>
                <a:t>Des outils Revers.io, Zendesk et du back-office </a:t>
              </a:r>
              <a:endParaRPr kumimoji="0" lang="fr-FR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 Heavy DEMO" panose="00000A00000000000000"/>
                <a:ea typeface="+mn-ea"/>
                <a:cs typeface="+mn-cs"/>
              </a:endParaRPr>
            </a:p>
          </p:txBody>
        </p:sp>
      </p:grpSp>
      <p:pic>
        <p:nvPicPr>
          <p:cNvPr id="19" name="Graphique 18" descr="Livres avec un remplissage uni">
            <a:extLst>
              <a:ext uri="{FF2B5EF4-FFF2-40B4-BE49-F238E27FC236}">
                <a16:creationId xmlns:a16="http://schemas.microsoft.com/office/drawing/2014/main" id="{16A02BAF-AD2E-B987-0B86-FC76AC7F0B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9926" y="4814546"/>
            <a:ext cx="125656" cy="125656"/>
          </a:xfrm>
          <a:prstGeom prst="rect">
            <a:avLst/>
          </a:prstGeom>
        </p:spPr>
      </p:pic>
      <p:pic>
        <p:nvPicPr>
          <p:cNvPr id="20" name="Graphique 19" descr="Utilisateurs avec un remplissage uni">
            <a:extLst>
              <a:ext uri="{FF2B5EF4-FFF2-40B4-BE49-F238E27FC236}">
                <a16:creationId xmlns:a16="http://schemas.microsoft.com/office/drawing/2014/main" id="{810AC8BD-110A-20CB-6D76-75CF599CCB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73067" y="859845"/>
            <a:ext cx="180000" cy="1800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6568638-436D-91DE-13F3-F9B53405986E}"/>
              </a:ext>
            </a:extLst>
          </p:cNvPr>
          <p:cNvSpPr txBox="1"/>
          <p:nvPr/>
        </p:nvSpPr>
        <p:spPr>
          <a:xfrm>
            <a:off x="484193" y="2974881"/>
            <a:ext cx="2295583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Mont Heavy DEMO" panose="00000A00000000000000"/>
              </a:rPr>
              <a:t>Méthodologie &amp; Démarche de travail</a:t>
            </a:r>
          </a:p>
        </p:txBody>
      </p:sp>
      <p:sp>
        <p:nvSpPr>
          <p:cNvPr id="7" name="Rectangle: Rounded Corners 20">
            <a:extLst>
              <a:ext uri="{FF2B5EF4-FFF2-40B4-BE49-F238E27FC236}">
                <a16:creationId xmlns:a16="http://schemas.microsoft.com/office/drawing/2014/main" id="{156CBDC5-E5F2-5360-99A2-FB6EF3E833CD}"/>
              </a:ext>
            </a:extLst>
          </p:cNvPr>
          <p:cNvSpPr>
            <a:spLocks/>
          </p:cNvSpPr>
          <p:nvPr/>
        </p:nvSpPr>
        <p:spPr>
          <a:xfrm>
            <a:off x="2530161" y="1241319"/>
            <a:ext cx="661613" cy="180001"/>
          </a:xfrm>
          <a:prstGeom prst="roundRect">
            <a:avLst/>
          </a:prstGeom>
          <a:solidFill>
            <a:schemeClr val="bg1"/>
          </a:solidFill>
          <a:ln w="19050" cap="flat" cmpd="sng" algn="ctr">
            <a:noFill/>
            <a:prstDash val="solid"/>
          </a:ln>
          <a:effectLst/>
        </p:spPr>
        <p:txBody>
          <a:bodyPr lIns="72000" tIns="72000" rIns="72000" bIns="72000" rtlCol="0" anchor="ctr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kern="0">
                <a:solidFill>
                  <a:schemeClr val="tx2"/>
                </a:solidFill>
                <a:latin typeface="Mont Heavy DEMO" panose="00000A00000000000000"/>
              </a:rPr>
              <a:t>2</a:t>
            </a:r>
            <a:r>
              <a:rPr kumimoji="0" lang="fr-FR" sz="90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 Heavy DEMO" panose="00000A00000000000000"/>
              </a:rPr>
              <a:t> mois</a:t>
            </a:r>
          </a:p>
        </p:txBody>
      </p:sp>
      <p:pic>
        <p:nvPicPr>
          <p:cNvPr id="18" name="Graphique 17" descr="Calendrier journalier avec un remplissage uni">
            <a:extLst>
              <a:ext uri="{FF2B5EF4-FFF2-40B4-BE49-F238E27FC236}">
                <a16:creationId xmlns:a16="http://schemas.microsoft.com/office/drawing/2014/main" id="{C0044E90-C1E4-8FF2-D46E-A13F31B1C1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62336" y="1254110"/>
            <a:ext cx="180000" cy="180000"/>
          </a:xfrm>
          <a:prstGeom prst="rect">
            <a:avLst/>
          </a:prstGeom>
        </p:spPr>
      </p:pic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57F6B041-DDA8-40B0-5418-D497553BD6D4}"/>
              </a:ext>
            </a:extLst>
          </p:cNvPr>
          <p:cNvCxnSpPr>
            <a:cxnSpLocks/>
          </p:cNvCxnSpPr>
          <p:nvPr/>
        </p:nvCxnSpPr>
        <p:spPr>
          <a:xfrm>
            <a:off x="2362336" y="1421320"/>
            <a:ext cx="66161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Image 32">
            <a:extLst>
              <a:ext uri="{FF2B5EF4-FFF2-40B4-BE49-F238E27FC236}">
                <a16:creationId xmlns:a16="http://schemas.microsoft.com/office/drawing/2014/main" id="{3C6B22EF-4B74-6D70-A42C-27488BE832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2754" y="5256911"/>
            <a:ext cx="2056455" cy="10836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43609E1D-B7E5-5909-7DA1-426BE0C573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58576" y="5254810"/>
            <a:ext cx="1958617" cy="10878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FFDB2901-A793-311B-E563-B8CB3AE590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52401" y="5251047"/>
            <a:ext cx="1469544" cy="1095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2" name="Ellipse 21">
            <a:extLst>
              <a:ext uri="{FF2B5EF4-FFF2-40B4-BE49-F238E27FC236}">
                <a16:creationId xmlns:a16="http://schemas.microsoft.com/office/drawing/2014/main" id="{0BA798E1-0075-F109-3AE8-5E04AD1241F5}"/>
              </a:ext>
            </a:extLst>
          </p:cNvPr>
          <p:cNvSpPr/>
          <p:nvPr/>
        </p:nvSpPr>
        <p:spPr>
          <a:xfrm>
            <a:off x="12307824" y="155448"/>
            <a:ext cx="432000" cy="43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9BDC12-4B06-7BAE-7480-DD3EF2AF4390}"/>
              </a:ext>
            </a:extLst>
          </p:cNvPr>
          <p:cNvSpPr/>
          <p:nvPr/>
        </p:nvSpPr>
        <p:spPr>
          <a:xfrm>
            <a:off x="0" y="-272955"/>
            <a:ext cx="1658462" cy="1537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/>
              <a:t>Excellence Opérationnelle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9B1CF40-668A-29DD-9C7A-164BC5E35BCE}"/>
              </a:ext>
            </a:extLst>
          </p:cNvPr>
          <p:cNvSpPr txBox="1"/>
          <p:nvPr/>
        </p:nvSpPr>
        <p:spPr>
          <a:xfrm>
            <a:off x="6227379" y="6526924"/>
            <a:ext cx="27432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900" u="sng">
                <a:solidFill>
                  <a:srgbClr val="01A49E"/>
                </a:solidFill>
                <a:latin typeface="Mont Heavy DEMO"/>
                <a:hlinkClick r:id="rId13"/>
              </a:rPr>
              <a:t>allmea.com</a:t>
            </a:r>
            <a:r>
              <a:rPr lang="fr-FR" sz="900">
                <a:latin typeface="Mont Heavy DEMO"/>
              </a:rPr>
              <a:t>​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7287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279</Words>
  <Application>Microsoft Macintosh PowerPoint</Application>
  <PresentationFormat>Grand écran</PresentationFormat>
  <Paragraphs>42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Mont Heavy DEMO</vt:lpstr>
      <vt:lpstr>Thème Office</vt:lpstr>
      <vt:lpstr>Mise en place d’un nouveau pôle Administration des Ventes pour la Direction e-commerce non alimentaire d’un acteur de la grande distribution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Ribereau</dc:creator>
  <cp:lastModifiedBy>Axel Ribereau</cp:lastModifiedBy>
  <cp:revision>2</cp:revision>
  <dcterms:created xsi:type="dcterms:W3CDTF">2025-06-13T14:30:36Z</dcterms:created>
  <dcterms:modified xsi:type="dcterms:W3CDTF">2025-06-13T14:39:42Z</dcterms:modified>
</cp:coreProperties>
</file>